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256" r:id="rId2"/>
    <p:sldId id="347" r:id="rId3"/>
    <p:sldId id="333" r:id="rId4"/>
    <p:sldId id="371" r:id="rId5"/>
    <p:sldId id="361" r:id="rId6"/>
    <p:sldId id="368" r:id="rId7"/>
    <p:sldId id="369" r:id="rId8"/>
    <p:sldId id="372" r:id="rId9"/>
    <p:sldId id="279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646120F-CE55-4AB6-B785-62C135283B30}">
          <p14:sldIdLst>
            <p14:sldId id="256"/>
            <p14:sldId id="347"/>
            <p14:sldId id="333"/>
            <p14:sldId id="371"/>
            <p14:sldId id="361"/>
            <p14:sldId id="368"/>
            <p14:sldId id="369"/>
            <p14:sldId id="372"/>
            <p14:sldId id="27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98" autoAdjust="0"/>
    <p:restoredTop sz="78343" autoAdjust="0"/>
  </p:normalViewPr>
  <p:slideViewPr>
    <p:cSldViewPr>
      <p:cViewPr varScale="1">
        <p:scale>
          <a:sx n="65" d="100"/>
          <a:sy n="65" d="100"/>
        </p:scale>
        <p:origin x="1934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347D4AF-E6AC-4831-87B4-46F5BC0D8DA7}" type="datetimeFigureOut">
              <a:rPr lang="en-US" smtClean="0"/>
              <a:pPr/>
              <a:t>6/10/2021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687ACE1-DEC1-40DD-A3DD-2E0E14E59D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711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87ACE1-DEC1-40DD-A3DD-2E0E14E59D28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1633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87ACE1-DEC1-40DD-A3DD-2E0E14E59D2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1727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87ACE1-DEC1-40DD-A3DD-2E0E14E59D28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936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87ACE1-DEC1-40DD-A3DD-2E0E14E59D28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496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87ACE1-DEC1-40DD-A3DD-2E0E14E59D28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6495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CFAFB-05E3-4D18-846D-1DC472FDF216}" type="datetimeFigureOut">
              <a:rPr lang="en-US" smtClean="0"/>
              <a:pPr/>
              <a:t>6/10/2021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C9A45C98-51A2-455E-BE74-5CFA090E78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CFAFB-05E3-4D18-846D-1DC472FDF216}" type="datetimeFigureOut">
              <a:rPr lang="en-US" smtClean="0"/>
              <a:pPr/>
              <a:t>6/10/2021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5C98-51A2-455E-BE74-5CFA090E78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CFAFB-05E3-4D18-846D-1DC472FDF216}" type="datetimeFigureOut">
              <a:rPr lang="en-US" smtClean="0"/>
              <a:pPr/>
              <a:t>6/10/2021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5C98-51A2-455E-BE74-5CFA090E78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CFAFB-05E3-4D18-846D-1DC472FDF216}" type="datetimeFigureOut">
              <a:rPr lang="en-US" smtClean="0"/>
              <a:pPr/>
              <a:t>6/10/2021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5C98-51A2-455E-BE74-5CFA090E78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CFAFB-05E3-4D18-846D-1DC472FDF216}" type="datetimeFigureOut">
              <a:rPr lang="en-US" smtClean="0"/>
              <a:pPr/>
              <a:t>6/10/2021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9A45C98-51A2-455E-BE74-5CFA090E78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CFAFB-05E3-4D18-846D-1DC472FDF216}" type="datetimeFigureOut">
              <a:rPr lang="en-US" smtClean="0"/>
              <a:pPr/>
              <a:t>6/10/2021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5C98-51A2-455E-BE74-5CFA090E78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CFAFB-05E3-4D18-846D-1DC472FDF216}" type="datetimeFigureOut">
              <a:rPr lang="en-US" smtClean="0"/>
              <a:pPr/>
              <a:t>6/10/2021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5C98-51A2-455E-BE74-5CFA090E78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CFAFB-05E3-4D18-846D-1DC472FDF216}" type="datetimeFigureOut">
              <a:rPr lang="en-US" smtClean="0"/>
              <a:pPr/>
              <a:t>6/10/2021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5C98-51A2-455E-BE74-5CFA090E78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CFAFB-05E3-4D18-846D-1DC472FDF216}" type="datetimeFigureOut">
              <a:rPr lang="en-US" smtClean="0"/>
              <a:pPr/>
              <a:t>6/10/2021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5C98-51A2-455E-BE74-5CFA090E78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CFAFB-05E3-4D18-846D-1DC472FDF216}" type="datetimeFigureOut">
              <a:rPr lang="en-US" smtClean="0"/>
              <a:pPr/>
              <a:t>6/10/2021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45C98-51A2-455E-BE74-5CFA090E78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CFAFB-05E3-4D18-846D-1DC472FDF216}" type="datetimeFigureOut">
              <a:rPr lang="en-US" smtClean="0"/>
              <a:pPr/>
              <a:t>6/10/2021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9A45C98-51A2-455E-BE74-5CFA090E78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30CFAFB-05E3-4D18-846D-1DC472FDF216}" type="datetimeFigureOut">
              <a:rPr lang="en-US" smtClean="0"/>
              <a:pPr/>
              <a:t>6/10/2021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C9A45C98-51A2-455E-BE74-5CFA090E782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jas logo and name NEW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47800" y="3124200"/>
            <a:ext cx="5943600" cy="2971800"/>
          </a:xfrm>
          <a:prstGeom prst="rect">
            <a:avLst/>
          </a:prstGeom>
        </p:spPr>
      </p:pic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200" y="685800"/>
            <a:ext cx="8991600" cy="1981200"/>
          </a:xfr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CA" sz="3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Report to the ASAC General Assembly</a:t>
            </a:r>
            <a:r>
              <a:rPr lang="en-CA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CA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en-CA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Michel Laroche, Editor-in-chief</a:t>
            </a:r>
            <a:br>
              <a:rPr lang="en-CA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en-CA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June 13, 2021</a:t>
            </a:r>
            <a:br>
              <a:rPr lang="en-CA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endParaRPr lang="en-CA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8077200" cy="1143000"/>
          </a:xfr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Editorial </a:t>
            </a:r>
            <a:r>
              <a:rPr lang="en-US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en-US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oard updates</a:t>
            </a:r>
            <a:endParaRPr 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2057400"/>
            <a:ext cx="8229600" cy="4495800"/>
          </a:xfrm>
        </p:spPr>
        <p:txBody>
          <a:bodyPr>
            <a:normAutofit lnSpcReduction="10000"/>
          </a:bodyPr>
          <a:lstStyle/>
          <a:p>
            <a:pPr marL="538163" lvl="2" indent="-358775">
              <a:buFont typeface="Wingdings" panose="05000000000000000000" pitchFamily="2" charset="2"/>
              <a:buChar char="§"/>
            </a:pP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current full editorial board is functioning well and all Associate Editors are doing a great job.</a:t>
            </a:r>
          </a:p>
          <a:p>
            <a:pPr marL="538163" lvl="2" indent="-358775">
              <a:buFont typeface="Wingdings" panose="05000000000000000000" pitchFamily="2" charset="2"/>
              <a:buChar char="§"/>
            </a:pP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Glenn Rowe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wa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replaced by Y.K. Tang, Kai </a:t>
            </a: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Lamertz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by </a:t>
            </a: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Gabie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Durepos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and Benson </a:t>
            </a: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Honig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by Alice de </a:t>
            </a: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Koning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38163" lvl="2" indent="-358775">
              <a:buFont typeface="Wingdings" panose="05000000000000000000" pitchFamily="2" charset="2"/>
              <a:buChar char="§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Marc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Ohana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has joined the EB to evaluate French submissions in OBHRM, and Louis Hébert in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Strategy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249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153400" cy="1143000"/>
          </a:xfrm>
          <a:solidFill>
            <a:schemeClr val="accent2"/>
          </a:solidFill>
          <a:ln cmpd="sng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no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Special issues</a:t>
            </a:r>
            <a:endParaRPr lang="en-US" sz="3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502920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CA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Government </a:t>
            </a:r>
            <a:r>
              <a:rPr lang="en-CA" sz="2800" i="1" dirty="0">
                <a:latin typeface="Arial" panose="020B0604020202020204" pitchFamily="34" charset="0"/>
                <a:cs typeface="Arial" panose="020B0604020202020204" pitchFamily="34" charset="0"/>
              </a:rPr>
              <a:t>Accounting, Auditing and Accountability: a Canadian </a:t>
            </a:r>
            <a:r>
              <a:rPr lang="en-CA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Perspective, </a:t>
            </a:r>
            <a:r>
              <a:rPr lang="en-C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with guest editor Ron Baker</a:t>
            </a:r>
            <a:r>
              <a:rPr lang="en-CA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Impact of Big Data on Decision‐Making, </a:t>
            </a:r>
            <a:r>
              <a:rPr lang="en-US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Processes </a:t>
            </a:r>
            <a:r>
              <a:rPr lang="en-CA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CA" sz="2800" i="1" dirty="0">
                <a:latin typeface="Arial" panose="020B0604020202020204" pitchFamily="34" charset="0"/>
                <a:cs typeface="Arial" panose="020B0604020202020204" pitchFamily="34" charset="0"/>
              </a:rPr>
              <a:t>Organizational </a:t>
            </a:r>
            <a:r>
              <a:rPr lang="en-CA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Change, </a:t>
            </a:r>
            <a:r>
              <a:rPr lang="en-CA" sz="2800" dirty="0">
                <a:latin typeface="Arial" panose="020B0604020202020204" pitchFamily="34" charset="0"/>
                <a:cs typeface="Arial" panose="020B0604020202020204" pitchFamily="34" charset="0"/>
              </a:rPr>
              <a:t>with guest </a:t>
            </a:r>
            <a:r>
              <a:rPr lang="en-C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editors Jean-Michel </a:t>
            </a:r>
            <a:r>
              <a:rPr lang="en-CA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Sahut</a:t>
            </a:r>
            <a:r>
              <a:rPr lang="en-C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&amp; Emmanuel </a:t>
            </a:r>
            <a:r>
              <a:rPr lang="en-CA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Fragni</a:t>
            </a:r>
            <a:r>
              <a:rPr lang="fr-C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ère</a:t>
            </a:r>
            <a:r>
              <a:rPr lang="en-C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Digital </a:t>
            </a:r>
            <a:r>
              <a:rPr lang="fr-FR" sz="28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Entrepreneurship</a:t>
            </a:r>
            <a:r>
              <a:rPr lang="fr-FR" sz="2800" i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fr-FR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i="1" dirty="0">
                <a:latin typeface="Arial" panose="020B0604020202020204" pitchFamily="34" charset="0"/>
                <a:cs typeface="Arial" panose="020B0604020202020204" pitchFamily="34" charset="0"/>
              </a:rPr>
              <a:t>A Social Interaction Perspective</a:t>
            </a:r>
            <a:r>
              <a:rPr lang="en-CA" sz="2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CA" sz="2800" dirty="0">
                <a:latin typeface="Arial" panose="020B0604020202020204" pitchFamily="34" charset="0"/>
                <a:cs typeface="Arial" panose="020B0604020202020204" pitchFamily="34" charset="0"/>
              </a:rPr>
              <a:t>with guest </a:t>
            </a:r>
            <a:r>
              <a:rPr lang="en-C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editors </a:t>
            </a:r>
            <a:r>
              <a:rPr lang="en-CA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Éric</a:t>
            </a:r>
            <a:r>
              <a:rPr lang="en-C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Braune</a:t>
            </a:r>
            <a:r>
              <a:rPr lang="en-C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CA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Léo</a:t>
            </a:r>
            <a:r>
              <a:rPr lang="en-C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-Paul Dana, &amp; </a:t>
            </a:r>
            <a:r>
              <a:rPr lang="en-CA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Frédéric</a:t>
            </a:r>
            <a:r>
              <a:rPr lang="en-C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Teulon</a:t>
            </a:r>
            <a:r>
              <a:rPr lang="en-C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8363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b="1" dirty="0" smtClean="0">
                <a:solidFill>
                  <a:srgbClr val="FF0000"/>
                </a:solidFill>
              </a:rPr>
              <a:t>Impact</a:t>
            </a:r>
            <a:endParaRPr lang="en-CA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676400"/>
            <a:ext cx="8001000" cy="4876800"/>
          </a:xfrm>
        </p:spPr>
        <p:txBody>
          <a:bodyPr>
            <a:normAutofit fontScale="92500" lnSpcReduction="10000"/>
          </a:bodyPr>
          <a:lstStyle/>
          <a:p>
            <a:r>
              <a:rPr lang="en-CA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The 2019 impact factor is now 0.756 (down from 0.849), and the 5 year one is 1.076 (up from 1.017).</a:t>
            </a:r>
          </a:p>
          <a:p>
            <a:r>
              <a:rPr lang="en-CA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Readership in 2020 increased 20%, and downloads by 5.4% via Wiley Online Library.</a:t>
            </a:r>
          </a:p>
          <a:p>
            <a:r>
              <a:rPr lang="en-CA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The number of institutions is now 7058 (up from 6602 in 2019 and 5507 in 2018).</a:t>
            </a: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The number of submissions in 2020 is 355, up by 36% over 2019, the first time over 300. It is currently trending to 400.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3400" y="304800"/>
            <a:ext cx="8153400" cy="1143000"/>
          </a:xfrm>
          <a:prstGeom prst="rect">
            <a:avLst/>
          </a:prstGeom>
          <a:solidFill>
            <a:schemeClr val="accent2"/>
          </a:solidFill>
          <a:ln cmpd="sng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bIns="91440" anchor="ctr" anchorCtr="0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Impact</a:t>
            </a:r>
            <a:endParaRPr lang="en-US" sz="3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1580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b="1" dirty="0" smtClean="0">
                <a:solidFill>
                  <a:srgbClr val="FF0000"/>
                </a:solidFill>
              </a:rPr>
              <a:t>Inventory</a:t>
            </a:r>
            <a:endParaRPr lang="en-CA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905000"/>
            <a:ext cx="7772400" cy="4495800"/>
          </a:xfrm>
        </p:spPr>
        <p:txBody>
          <a:bodyPr>
            <a:normAutofit lnSpcReduction="10000"/>
          </a:bodyPr>
          <a:lstStyle/>
          <a:p>
            <a:r>
              <a:rPr lang="en-CA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Currently, there are approximately 21 articles published in the Wiley online library.</a:t>
            </a:r>
          </a:p>
          <a:p>
            <a:r>
              <a:rPr lang="en-CA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Of these 3 are French articles to be published online only.</a:t>
            </a:r>
          </a:p>
          <a:p>
            <a:r>
              <a:rPr lang="en-CA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There are about 10 manuscripts at the copy editing stage.</a:t>
            </a:r>
          </a:p>
          <a:p>
            <a:r>
              <a:rPr lang="en-CA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So we have a healthy, but </a:t>
            </a:r>
            <a:r>
              <a:rPr lang="en-CA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very tight </a:t>
            </a:r>
            <a:r>
              <a:rPr lang="en-CA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inventory.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3400" y="304800"/>
            <a:ext cx="8153400" cy="1143000"/>
          </a:xfrm>
          <a:prstGeom prst="rect">
            <a:avLst/>
          </a:prstGeom>
          <a:solidFill>
            <a:schemeClr val="accent2"/>
          </a:solidFill>
          <a:ln cmpd="sng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bIns="91440" anchor="ctr" anchorCtr="0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Inventory</a:t>
            </a:r>
            <a:endParaRPr lang="en-US" sz="3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5700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 anchor="ctr"/>
          <a:lstStyle/>
          <a:p>
            <a:pPr algn="ctr"/>
            <a:r>
              <a:rPr lang="en-CA" dirty="0" smtClean="0">
                <a:solidFill>
                  <a:schemeClr val="bg1"/>
                </a:solidFill>
              </a:rPr>
              <a:t>Best Paper Awards for 2020</a:t>
            </a:r>
            <a:endParaRPr lang="en-CA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CA" u="sng" dirty="0" smtClean="0">
                <a:latin typeface="Arial" panose="020B0604020202020204" pitchFamily="34" charset="0"/>
                <a:cs typeface="Arial" panose="020B0604020202020204" pitchFamily="34" charset="0"/>
              </a:rPr>
              <a:t>Best </a:t>
            </a:r>
            <a:r>
              <a:rPr lang="fr-CA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paper</a:t>
            </a:r>
            <a:endParaRPr lang="en-CA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CA" dirty="0" smtClean="0">
                <a:latin typeface="Arial" panose="020B0604020202020204" pitchFamily="34" charset="0"/>
                <a:cs typeface="Arial" panose="020B0604020202020204" pitchFamily="34" charset="0"/>
              </a:rPr>
              <a:t>Sven </a:t>
            </a:r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Dams (Asian Institute of Management, </a:t>
            </a:r>
            <a:r>
              <a:rPr lang="en-CA" dirty="0" smtClean="0">
                <a:latin typeface="Arial" panose="020B0604020202020204" pitchFamily="34" charset="0"/>
                <a:cs typeface="Arial" panose="020B0604020202020204" pitchFamily="34" charset="0"/>
              </a:rPr>
              <a:t>Philippines, </a:t>
            </a:r>
            <a:r>
              <a:rPr lang="en-CA" i="1" dirty="0" smtClean="0">
                <a:latin typeface="Arial" panose="020B0604020202020204" pitchFamily="34" charset="0"/>
                <a:cs typeface="Arial" panose="020B0604020202020204" pitchFamily="34" charset="0"/>
              </a:rPr>
              <a:t>now at the Open University of Hong Kong</a:t>
            </a:r>
            <a:r>
              <a:rPr lang="en-CA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Power, CSR strategy, and performance in foreign‐owned subsidiaries</a:t>
            </a:r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fr-CA" i="1" dirty="0">
                <a:latin typeface="Arial" panose="020B0604020202020204" pitchFamily="34" charset="0"/>
                <a:cs typeface="Arial" panose="020B0604020202020204" pitchFamily="34" charset="0"/>
              </a:rPr>
              <a:t>Canadian Journal of Administrative Sciences</a:t>
            </a:r>
            <a:r>
              <a:rPr lang="fr-CA" i="1" dirty="0" smtClean="0">
                <a:latin typeface="Arial" panose="020B0604020202020204" pitchFamily="34" charset="0"/>
                <a:cs typeface="Arial" panose="020B0604020202020204" pitchFamily="34" charset="0"/>
              </a:rPr>
              <a:t>/ Revue </a:t>
            </a:r>
            <a:r>
              <a:rPr lang="fr-CA" i="1" dirty="0">
                <a:latin typeface="Arial" panose="020B0604020202020204" pitchFamily="34" charset="0"/>
                <a:cs typeface="Arial" panose="020B0604020202020204" pitchFamily="34" charset="0"/>
              </a:rPr>
              <a:t>canadienne des sciences de l’administration, 37(3), </a:t>
            </a:r>
            <a:r>
              <a:rPr lang="fr-CA" i="1" dirty="0" smtClean="0">
                <a:latin typeface="Arial" panose="020B0604020202020204" pitchFamily="34" charset="0"/>
                <a:cs typeface="Arial" panose="020B0604020202020204" pitchFamily="34" charset="0"/>
              </a:rPr>
              <a:t>315–333.</a:t>
            </a:r>
            <a:endParaRPr lang="en-CA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42245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 anchor="ctr"/>
          <a:lstStyle/>
          <a:p>
            <a:pPr algn="ctr"/>
            <a:r>
              <a:rPr lang="en-CA" dirty="0">
                <a:solidFill>
                  <a:schemeClr val="bg1"/>
                </a:solidFill>
              </a:rPr>
              <a:t>Best Paper Awards for </a:t>
            </a:r>
            <a:r>
              <a:rPr lang="en-CA" dirty="0" smtClean="0">
                <a:solidFill>
                  <a:schemeClr val="bg1"/>
                </a:solidFill>
              </a:rPr>
              <a:t>2020</a:t>
            </a:r>
            <a:endParaRPr lang="en-CA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1054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fr-CA" u="sng" dirty="0" smtClean="0">
                <a:latin typeface="Arial" panose="020B0604020202020204" pitchFamily="34" charset="0"/>
                <a:cs typeface="Arial" panose="020B0604020202020204" pitchFamily="34" charset="0"/>
              </a:rPr>
              <a:t>Best </a:t>
            </a:r>
            <a:r>
              <a:rPr lang="fr-CA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paper</a:t>
            </a:r>
            <a:endParaRPr lang="en-CA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CA" dirty="0" smtClean="0">
                <a:latin typeface="Arial" panose="020B0604020202020204" pitchFamily="34" charset="0"/>
                <a:cs typeface="Arial" panose="020B0604020202020204" pitchFamily="34" charset="0"/>
              </a:rPr>
              <a:t>Claudine </a:t>
            </a:r>
            <a:r>
              <a:rPr lang="en-CA" dirty="0" err="1">
                <a:latin typeface="Arial" panose="020B0604020202020204" pitchFamily="34" charset="0"/>
                <a:cs typeface="Arial" panose="020B0604020202020204" pitchFamily="34" charset="0"/>
              </a:rPr>
              <a:t>Gaibrois</a:t>
            </a:r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CA" dirty="0" smtClean="0">
                <a:latin typeface="Arial" panose="020B0604020202020204" pitchFamily="34" charset="0"/>
                <a:cs typeface="Arial" panose="020B0604020202020204" pitchFamily="34" charset="0"/>
              </a:rPr>
              <a:t>&amp; </a:t>
            </a:r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Julia </a:t>
            </a:r>
            <a:r>
              <a:rPr lang="en-CA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Nentwich</a:t>
            </a:r>
            <a:r>
              <a:rPr lang="en-CA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University of St.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Gallen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Switzerland)</a:t>
            </a:r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The dynamics of privilege: How employees of a multinational corporation construct and contest the privileging effects of English proficiency</a:t>
            </a:r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fr-CA" i="1" dirty="0">
                <a:latin typeface="Arial" panose="020B0604020202020204" pitchFamily="34" charset="0"/>
                <a:cs typeface="Arial" panose="020B0604020202020204" pitchFamily="34" charset="0"/>
              </a:rPr>
              <a:t>Canadian Journal of Administrative Sciences</a:t>
            </a:r>
            <a:r>
              <a:rPr lang="fr-CA" i="1" dirty="0" smtClean="0">
                <a:latin typeface="Arial" panose="020B0604020202020204" pitchFamily="34" charset="0"/>
                <a:cs typeface="Arial" panose="020B0604020202020204" pitchFamily="34" charset="0"/>
              </a:rPr>
              <a:t>/ Revue </a:t>
            </a:r>
            <a:r>
              <a:rPr lang="fr-CA" i="1" dirty="0">
                <a:latin typeface="Arial" panose="020B0604020202020204" pitchFamily="34" charset="0"/>
                <a:cs typeface="Arial" panose="020B0604020202020204" pitchFamily="34" charset="0"/>
              </a:rPr>
              <a:t>canadienne des sciences de l’administration, 37(4), 468–482</a:t>
            </a:r>
            <a:r>
              <a:rPr lang="fr-CA" i="1" dirty="0"/>
              <a:t>.</a:t>
            </a:r>
            <a:endParaRPr lang="en-CA" dirty="0"/>
          </a:p>
          <a:p>
            <a:pPr marL="0" indent="0">
              <a:spcBef>
                <a:spcPts val="0"/>
              </a:spcBef>
              <a:buNone/>
            </a:pPr>
            <a:endParaRPr lang="en-US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2719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 anchor="ctr"/>
          <a:lstStyle/>
          <a:p>
            <a:pPr algn="ctr"/>
            <a:r>
              <a:rPr lang="en-CA" dirty="0" smtClean="0">
                <a:solidFill>
                  <a:schemeClr val="bg1"/>
                </a:solidFill>
              </a:rPr>
              <a:t>Best Paper Awards for 2020</a:t>
            </a:r>
            <a:endParaRPr lang="en-CA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800" u="sng" dirty="0">
                <a:latin typeface="Arial" panose="020B0604020202020204" pitchFamily="34" charset="0"/>
                <a:cs typeface="Arial" panose="020B0604020202020204" pitchFamily="34" charset="0"/>
              </a:rPr>
              <a:t>Honorable </a:t>
            </a:r>
            <a:r>
              <a:rPr lang="en-US" sz="2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Mention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Elton Oliveira de Moura (Federal Institute of Education, Science, and Technology of Alagoas, Brazil),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&amp;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Marcelo de Souza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Bispo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(Federal University of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Paraíba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Brazil)</a:t>
            </a:r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Sociomateriality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: Theories, methodology, and practice</a:t>
            </a:r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fr-CA" i="1" dirty="0">
                <a:latin typeface="Arial" panose="020B0604020202020204" pitchFamily="34" charset="0"/>
                <a:cs typeface="Arial" panose="020B0604020202020204" pitchFamily="34" charset="0"/>
              </a:rPr>
              <a:t>Canadian Journal of Administrative Sciences</a:t>
            </a:r>
            <a:r>
              <a:rPr lang="fr-CA" i="1" dirty="0" smtClean="0">
                <a:latin typeface="Arial" panose="020B0604020202020204" pitchFamily="34" charset="0"/>
                <a:cs typeface="Arial" panose="020B0604020202020204" pitchFamily="34" charset="0"/>
              </a:rPr>
              <a:t>/ Revue </a:t>
            </a:r>
            <a:r>
              <a:rPr lang="fr-CA" i="1" dirty="0">
                <a:latin typeface="Arial" panose="020B0604020202020204" pitchFamily="34" charset="0"/>
                <a:cs typeface="Arial" panose="020B0604020202020204" pitchFamily="34" charset="0"/>
              </a:rPr>
              <a:t>canadienne des sciences de l’administration, 37(3), 350–365.</a:t>
            </a:r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600"/>
              </a:spcBef>
              <a:buNone/>
            </a:pPr>
            <a:endParaRPr lang="en-US" sz="28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34659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accent2"/>
          </a:solidFill>
          <a:ln cmpd="sng">
            <a:solidFill>
              <a:srgbClr val="C00000"/>
            </a:solidFill>
          </a:ln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Questions?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2590800"/>
            <a:ext cx="8077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C00000"/>
                </a:solidFill>
              </a:rPr>
              <a:t>Please contact me at: michel.laroche@concordia.ca</a:t>
            </a:r>
            <a:endParaRPr lang="en-US" sz="4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12356</TotalTime>
  <Words>471</Words>
  <Application>Microsoft Office PowerPoint</Application>
  <PresentationFormat>On-screen Show (4:3)</PresentationFormat>
  <Paragraphs>43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Franklin Gothic Book</vt:lpstr>
      <vt:lpstr>Perpetua</vt:lpstr>
      <vt:lpstr>Wingdings</vt:lpstr>
      <vt:lpstr>Wingdings 2</vt:lpstr>
      <vt:lpstr>Equity</vt:lpstr>
      <vt:lpstr>Report to the ASAC General Assembly Michel Laroche, Editor-in-chief June 13, 2021 </vt:lpstr>
      <vt:lpstr>Editorial Board updates</vt:lpstr>
      <vt:lpstr>Special issues</vt:lpstr>
      <vt:lpstr>Impact</vt:lpstr>
      <vt:lpstr>Inventory</vt:lpstr>
      <vt:lpstr>Best Paper Awards for 2020</vt:lpstr>
      <vt:lpstr>Best Paper Awards for 2020</vt:lpstr>
      <vt:lpstr>Best Paper Awards for 2020</vt:lpstr>
      <vt:lpstr>PowerPoint Presentation</vt:lpstr>
    </vt:vector>
  </TitlesOfParts>
  <Company>Degroote School of Business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mieczni</dc:creator>
  <cp:lastModifiedBy>Michel Laroche</cp:lastModifiedBy>
  <cp:revision>244</cp:revision>
  <cp:lastPrinted>2013-11-14T16:05:24Z</cp:lastPrinted>
  <dcterms:created xsi:type="dcterms:W3CDTF">2012-05-24T16:59:35Z</dcterms:created>
  <dcterms:modified xsi:type="dcterms:W3CDTF">2021-06-10T20:00:07Z</dcterms:modified>
</cp:coreProperties>
</file>